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65" r:id="rId4"/>
    <p:sldId id="266" r:id="rId5"/>
    <p:sldId id="260" r:id="rId6"/>
    <p:sldId id="261" r:id="rId7"/>
    <p:sldId id="267" r:id="rId8"/>
    <p:sldId id="264" r:id="rId9"/>
    <p:sldId id="263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24"/>
    <p:restoredTop sz="94548"/>
  </p:normalViewPr>
  <p:slideViewPr>
    <p:cSldViewPr snapToGrid="0" snapToObjects="1">
      <p:cViewPr varScale="1">
        <p:scale>
          <a:sx n="76" d="100"/>
          <a:sy n="76" d="100"/>
        </p:scale>
        <p:origin x="232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BD44B-E6EB-1340-AD34-EFB3347511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863BB3-E349-8846-8619-7B66D0AD8873}">
      <dgm:prSet/>
      <dgm:spPr/>
      <dgm:t>
        <a:bodyPr/>
        <a:lstStyle/>
        <a:p>
          <a:r>
            <a:rPr lang="en-US" dirty="0"/>
            <a:t>What is a Debris Disk?</a:t>
          </a:r>
        </a:p>
      </dgm:t>
    </dgm:pt>
    <dgm:pt modelId="{4D880FF2-F785-D442-826A-1BB3AB12DD4D}" type="parTrans" cxnId="{F4671AD5-1779-E440-A0EA-C295F079F7F3}">
      <dgm:prSet/>
      <dgm:spPr/>
      <dgm:t>
        <a:bodyPr/>
        <a:lstStyle/>
        <a:p>
          <a:endParaRPr lang="en-US"/>
        </a:p>
      </dgm:t>
    </dgm:pt>
    <dgm:pt modelId="{F53FC380-C4EB-AA42-90DB-236526239A3A}" type="sibTrans" cxnId="{F4671AD5-1779-E440-A0EA-C295F079F7F3}">
      <dgm:prSet/>
      <dgm:spPr/>
      <dgm:t>
        <a:bodyPr/>
        <a:lstStyle/>
        <a:p>
          <a:endParaRPr lang="en-US"/>
        </a:p>
      </dgm:t>
    </dgm:pt>
    <dgm:pt modelId="{1EBC6116-AF68-4145-800F-EE33A4239300}" type="pres">
      <dgm:prSet presAssocID="{F73BD44B-E6EB-1340-AD34-EFB334751110}" presName="linear" presStyleCnt="0">
        <dgm:presLayoutVars>
          <dgm:animLvl val="lvl"/>
          <dgm:resizeHandles val="exact"/>
        </dgm:presLayoutVars>
      </dgm:prSet>
      <dgm:spPr/>
    </dgm:pt>
    <dgm:pt modelId="{5EF56F4C-E6B8-1345-AC8F-AAB471C17630}" type="pres">
      <dgm:prSet presAssocID="{9F863BB3-E349-8846-8619-7B66D0AD887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49C7994-D042-364F-B283-C7C4B3CF1D28}" type="presOf" srcId="{9F863BB3-E349-8846-8619-7B66D0AD8873}" destId="{5EF56F4C-E6B8-1345-AC8F-AAB471C17630}" srcOrd="0" destOrd="0" presId="urn:microsoft.com/office/officeart/2005/8/layout/vList2"/>
    <dgm:cxn modelId="{1FFFB4AA-67E6-A541-B2B8-858F24029F56}" type="presOf" srcId="{F73BD44B-E6EB-1340-AD34-EFB334751110}" destId="{1EBC6116-AF68-4145-800F-EE33A4239300}" srcOrd="0" destOrd="0" presId="urn:microsoft.com/office/officeart/2005/8/layout/vList2"/>
    <dgm:cxn modelId="{F4671AD5-1779-E440-A0EA-C295F079F7F3}" srcId="{F73BD44B-E6EB-1340-AD34-EFB334751110}" destId="{9F863BB3-E349-8846-8619-7B66D0AD8873}" srcOrd="0" destOrd="0" parTransId="{4D880FF2-F785-D442-826A-1BB3AB12DD4D}" sibTransId="{F53FC380-C4EB-AA42-90DB-236526239A3A}"/>
    <dgm:cxn modelId="{DEAD6CF9-3B4C-154F-9E8B-BD2C5987BBA5}" type="presParOf" srcId="{1EBC6116-AF68-4145-800F-EE33A4239300}" destId="{5EF56F4C-E6B8-1345-AC8F-AAB471C176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BB40DF-460F-4340-BDF5-94ABF5DC58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8E41DF-A6DB-2640-A046-E404E3B19A7A}">
      <dgm:prSet/>
      <dgm:spPr/>
      <dgm:t>
        <a:bodyPr/>
        <a:lstStyle/>
        <a:p>
          <a:r>
            <a:rPr lang="en-US" dirty="0"/>
            <a:t>What is a Debris Disk?</a:t>
          </a:r>
        </a:p>
      </dgm:t>
    </dgm:pt>
    <dgm:pt modelId="{6AAC7CF1-BB74-214F-8A47-4AF45FE8FA88}" type="parTrans" cxnId="{DFF1A288-1E78-EC4A-8E7E-C7068E8E3C07}">
      <dgm:prSet/>
      <dgm:spPr/>
      <dgm:t>
        <a:bodyPr/>
        <a:lstStyle/>
        <a:p>
          <a:endParaRPr lang="en-US"/>
        </a:p>
      </dgm:t>
    </dgm:pt>
    <dgm:pt modelId="{9CA874B1-818C-2A4B-A198-090E93516A24}" type="sibTrans" cxnId="{DFF1A288-1E78-EC4A-8E7E-C7068E8E3C07}">
      <dgm:prSet/>
      <dgm:spPr/>
      <dgm:t>
        <a:bodyPr/>
        <a:lstStyle/>
        <a:p>
          <a:endParaRPr lang="en-US"/>
        </a:p>
      </dgm:t>
    </dgm:pt>
    <dgm:pt modelId="{7F42FDF1-880C-814B-B985-A8331A3814B5}" type="pres">
      <dgm:prSet presAssocID="{8ABB40DF-460F-4340-BDF5-94ABF5DC583B}" presName="linear" presStyleCnt="0">
        <dgm:presLayoutVars>
          <dgm:animLvl val="lvl"/>
          <dgm:resizeHandles val="exact"/>
        </dgm:presLayoutVars>
      </dgm:prSet>
      <dgm:spPr/>
    </dgm:pt>
    <dgm:pt modelId="{82D8D499-4565-4E47-AFD4-79F0FEEC390E}" type="pres">
      <dgm:prSet presAssocID="{928E41DF-A6DB-2640-A046-E404E3B19A7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0451A0B-9EBC-3645-990D-B38775F40296}" type="presOf" srcId="{8ABB40DF-460F-4340-BDF5-94ABF5DC583B}" destId="{7F42FDF1-880C-814B-B985-A8331A3814B5}" srcOrd="0" destOrd="0" presId="urn:microsoft.com/office/officeart/2005/8/layout/vList2"/>
    <dgm:cxn modelId="{3F858069-8829-EB46-A55F-6F4807E239E0}" type="presOf" srcId="{928E41DF-A6DB-2640-A046-E404E3B19A7A}" destId="{82D8D499-4565-4E47-AFD4-79F0FEEC390E}" srcOrd="0" destOrd="0" presId="urn:microsoft.com/office/officeart/2005/8/layout/vList2"/>
    <dgm:cxn modelId="{DFF1A288-1E78-EC4A-8E7E-C7068E8E3C07}" srcId="{8ABB40DF-460F-4340-BDF5-94ABF5DC583B}" destId="{928E41DF-A6DB-2640-A046-E404E3B19A7A}" srcOrd="0" destOrd="0" parTransId="{6AAC7CF1-BB74-214F-8A47-4AF45FE8FA88}" sibTransId="{9CA874B1-818C-2A4B-A198-090E93516A24}"/>
    <dgm:cxn modelId="{2E6448B6-22A7-A347-9A65-10BD732AE9EE}" type="presParOf" srcId="{7F42FDF1-880C-814B-B985-A8331A3814B5}" destId="{82D8D499-4565-4E47-AFD4-79F0FEEC39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7D04A6-4532-D44B-A406-A5147B0BBF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E904C05-063D-4040-95FE-32575E2E322C}">
      <dgm:prSet/>
      <dgm:spPr/>
      <dgm:t>
        <a:bodyPr/>
        <a:lstStyle/>
        <a:p>
          <a:r>
            <a:rPr lang="en-US"/>
            <a:t>What is a Debris Disk?</a:t>
          </a:r>
        </a:p>
      </dgm:t>
    </dgm:pt>
    <dgm:pt modelId="{71478410-8B9C-4C49-853A-25AA259BEAE0}" type="parTrans" cxnId="{7A813AAE-02EA-644C-A411-14D56DBFA118}">
      <dgm:prSet/>
      <dgm:spPr/>
      <dgm:t>
        <a:bodyPr/>
        <a:lstStyle/>
        <a:p>
          <a:endParaRPr lang="en-US"/>
        </a:p>
      </dgm:t>
    </dgm:pt>
    <dgm:pt modelId="{92019DD9-25D3-7449-992F-C6A394F48FD5}" type="sibTrans" cxnId="{7A813AAE-02EA-644C-A411-14D56DBFA118}">
      <dgm:prSet/>
      <dgm:spPr/>
      <dgm:t>
        <a:bodyPr/>
        <a:lstStyle/>
        <a:p>
          <a:endParaRPr lang="en-US"/>
        </a:p>
      </dgm:t>
    </dgm:pt>
    <dgm:pt modelId="{3C05EADF-1F04-2345-982C-54A4F85C272D}" type="pres">
      <dgm:prSet presAssocID="{D37D04A6-4532-D44B-A406-A5147B0BBFEB}" presName="linear" presStyleCnt="0">
        <dgm:presLayoutVars>
          <dgm:animLvl val="lvl"/>
          <dgm:resizeHandles val="exact"/>
        </dgm:presLayoutVars>
      </dgm:prSet>
      <dgm:spPr/>
    </dgm:pt>
    <dgm:pt modelId="{7D4604E6-EE36-2440-A3EE-956A6C1CF6F6}" type="pres">
      <dgm:prSet presAssocID="{EE904C05-063D-4040-95FE-32575E2E322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FA1AAAB-37B9-C740-96F6-C206F5392AF9}" type="presOf" srcId="{D37D04A6-4532-D44B-A406-A5147B0BBFEB}" destId="{3C05EADF-1F04-2345-982C-54A4F85C272D}" srcOrd="0" destOrd="0" presId="urn:microsoft.com/office/officeart/2005/8/layout/vList2"/>
    <dgm:cxn modelId="{7A813AAE-02EA-644C-A411-14D56DBFA118}" srcId="{D37D04A6-4532-D44B-A406-A5147B0BBFEB}" destId="{EE904C05-063D-4040-95FE-32575E2E322C}" srcOrd="0" destOrd="0" parTransId="{71478410-8B9C-4C49-853A-25AA259BEAE0}" sibTransId="{92019DD9-25D3-7449-992F-C6A394F48FD5}"/>
    <dgm:cxn modelId="{CFFB7DE5-3652-8044-8330-C29D9E13F56F}" type="presOf" srcId="{EE904C05-063D-4040-95FE-32575E2E322C}" destId="{7D4604E6-EE36-2440-A3EE-956A6C1CF6F6}" srcOrd="0" destOrd="0" presId="urn:microsoft.com/office/officeart/2005/8/layout/vList2"/>
    <dgm:cxn modelId="{B9AD6A4B-C0A1-7C46-832A-2C66780535A9}" type="presParOf" srcId="{3C05EADF-1F04-2345-982C-54A4F85C272D}" destId="{7D4604E6-EE36-2440-A3EE-956A6C1CF6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C9740B-1819-0E41-8146-4201029FF0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1ACD939-1047-5444-9260-ECBFE229D5DB}">
      <dgm:prSet/>
      <dgm:spPr/>
      <dgm:t>
        <a:bodyPr/>
        <a:lstStyle/>
        <a:p>
          <a:r>
            <a:rPr lang="en-US"/>
            <a:t>Motivation of Study</a:t>
          </a:r>
        </a:p>
      </dgm:t>
    </dgm:pt>
    <dgm:pt modelId="{08048BE3-25C8-C14F-B08D-ABEDDC661735}" type="parTrans" cxnId="{AFA5495C-C8C3-1D4B-9C21-DDD3241ABA98}">
      <dgm:prSet/>
      <dgm:spPr/>
      <dgm:t>
        <a:bodyPr/>
        <a:lstStyle/>
        <a:p>
          <a:endParaRPr lang="en-US"/>
        </a:p>
      </dgm:t>
    </dgm:pt>
    <dgm:pt modelId="{E654D707-5A29-0343-89F2-43C3F2010662}" type="sibTrans" cxnId="{AFA5495C-C8C3-1D4B-9C21-DDD3241ABA98}">
      <dgm:prSet/>
      <dgm:spPr/>
      <dgm:t>
        <a:bodyPr/>
        <a:lstStyle/>
        <a:p>
          <a:endParaRPr lang="en-US"/>
        </a:p>
      </dgm:t>
    </dgm:pt>
    <dgm:pt modelId="{4EC46947-C10E-4143-81B2-B0C2E468C1DE}" type="pres">
      <dgm:prSet presAssocID="{05C9740B-1819-0E41-8146-4201029FF090}" presName="linear" presStyleCnt="0">
        <dgm:presLayoutVars>
          <dgm:animLvl val="lvl"/>
          <dgm:resizeHandles val="exact"/>
        </dgm:presLayoutVars>
      </dgm:prSet>
      <dgm:spPr/>
    </dgm:pt>
    <dgm:pt modelId="{C829469C-06FC-C342-ABB7-C21C03A4B58C}" type="pres">
      <dgm:prSet presAssocID="{C1ACD939-1047-5444-9260-ECBFE229D5D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FA5495C-C8C3-1D4B-9C21-DDD3241ABA98}" srcId="{05C9740B-1819-0E41-8146-4201029FF090}" destId="{C1ACD939-1047-5444-9260-ECBFE229D5DB}" srcOrd="0" destOrd="0" parTransId="{08048BE3-25C8-C14F-B08D-ABEDDC661735}" sibTransId="{E654D707-5A29-0343-89F2-43C3F2010662}"/>
    <dgm:cxn modelId="{028D81A9-2543-4847-8BFF-DAB82AF89772}" type="presOf" srcId="{05C9740B-1819-0E41-8146-4201029FF090}" destId="{4EC46947-C10E-4143-81B2-B0C2E468C1DE}" srcOrd="0" destOrd="0" presId="urn:microsoft.com/office/officeart/2005/8/layout/vList2"/>
    <dgm:cxn modelId="{9BA919D6-0E42-2940-AF51-12A2B0041F0E}" type="presOf" srcId="{C1ACD939-1047-5444-9260-ECBFE229D5DB}" destId="{C829469C-06FC-C342-ABB7-C21C03A4B58C}" srcOrd="0" destOrd="0" presId="urn:microsoft.com/office/officeart/2005/8/layout/vList2"/>
    <dgm:cxn modelId="{898A1A99-24DF-7244-A856-CEF1C04A3D1B}" type="presParOf" srcId="{4EC46947-C10E-4143-81B2-B0C2E468C1DE}" destId="{C829469C-06FC-C342-ABB7-C21C03A4B5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3147F7-2D80-D34A-BC04-13815D5ECC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778744C-A5D2-7D47-AF3B-61269FA992FE}">
      <dgm:prSet/>
      <dgm:spPr/>
      <dgm:t>
        <a:bodyPr/>
        <a:lstStyle/>
        <a:p>
          <a:r>
            <a:rPr lang="en-US"/>
            <a:t>Targets and Observations</a:t>
          </a:r>
        </a:p>
      </dgm:t>
    </dgm:pt>
    <dgm:pt modelId="{3E6653AD-D35D-9F4F-AC33-0420AE86031C}" type="parTrans" cxnId="{CC750E83-5E19-3A47-B1E5-A9B6340DEEE1}">
      <dgm:prSet/>
      <dgm:spPr/>
      <dgm:t>
        <a:bodyPr/>
        <a:lstStyle/>
        <a:p>
          <a:endParaRPr lang="en-US"/>
        </a:p>
      </dgm:t>
    </dgm:pt>
    <dgm:pt modelId="{C87058C4-A55F-F748-A483-191F338D12B6}" type="sibTrans" cxnId="{CC750E83-5E19-3A47-B1E5-A9B6340DEEE1}">
      <dgm:prSet/>
      <dgm:spPr/>
      <dgm:t>
        <a:bodyPr/>
        <a:lstStyle/>
        <a:p>
          <a:endParaRPr lang="en-US"/>
        </a:p>
      </dgm:t>
    </dgm:pt>
    <dgm:pt modelId="{92CFA6B4-AD87-954E-9A02-CB73C02FBDD4}" type="pres">
      <dgm:prSet presAssocID="{243147F7-2D80-D34A-BC04-13815D5ECC5C}" presName="linear" presStyleCnt="0">
        <dgm:presLayoutVars>
          <dgm:animLvl val="lvl"/>
          <dgm:resizeHandles val="exact"/>
        </dgm:presLayoutVars>
      </dgm:prSet>
      <dgm:spPr/>
    </dgm:pt>
    <dgm:pt modelId="{D1177DC5-84BA-E040-BC82-7864ABCFEE0A}" type="pres">
      <dgm:prSet presAssocID="{6778744C-A5D2-7D47-AF3B-61269FA992F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C750E83-5E19-3A47-B1E5-A9B6340DEEE1}" srcId="{243147F7-2D80-D34A-BC04-13815D5ECC5C}" destId="{6778744C-A5D2-7D47-AF3B-61269FA992FE}" srcOrd="0" destOrd="0" parTransId="{3E6653AD-D35D-9F4F-AC33-0420AE86031C}" sibTransId="{C87058C4-A55F-F748-A483-191F338D12B6}"/>
    <dgm:cxn modelId="{4975C1B6-C383-DA4A-82EE-0D1C6E59868E}" type="presOf" srcId="{6778744C-A5D2-7D47-AF3B-61269FA992FE}" destId="{D1177DC5-84BA-E040-BC82-7864ABCFEE0A}" srcOrd="0" destOrd="0" presId="urn:microsoft.com/office/officeart/2005/8/layout/vList2"/>
    <dgm:cxn modelId="{0493DFF6-A0BC-7246-96E4-1F1A22810447}" type="presOf" srcId="{243147F7-2D80-D34A-BC04-13815D5ECC5C}" destId="{92CFA6B4-AD87-954E-9A02-CB73C02FBDD4}" srcOrd="0" destOrd="0" presId="urn:microsoft.com/office/officeart/2005/8/layout/vList2"/>
    <dgm:cxn modelId="{F397B292-7C58-DD41-A5C9-348660EAF310}" type="presParOf" srcId="{92CFA6B4-AD87-954E-9A02-CB73C02FBDD4}" destId="{D1177DC5-84BA-E040-BC82-7864ABCFEE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D2178D-08A2-FD44-9438-45CEA6799E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4C7466-41D5-FF45-8CF3-6F39C44EABD4}">
      <dgm:prSet/>
      <dgm:spPr/>
      <dgm:t>
        <a:bodyPr/>
        <a:lstStyle/>
        <a:p>
          <a:r>
            <a:rPr lang="en-US" dirty="0"/>
            <a:t>Disk Discovery Image</a:t>
          </a:r>
        </a:p>
      </dgm:t>
    </dgm:pt>
    <dgm:pt modelId="{FBA1A005-8780-F54E-89EC-F55B78067C72}" type="parTrans" cxnId="{B0655BF1-9018-0647-B513-D2CCC468C80A}">
      <dgm:prSet/>
      <dgm:spPr/>
      <dgm:t>
        <a:bodyPr/>
        <a:lstStyle/>
        <a:p>
          <a:endParaRPr lang="en-US"/>
        </a:p>
      </dgm:t>
    </dgm:pt>
    <dgm:pt modelId="{A4EABEF2-C0F2-4042-8B2B-3A4BA46BF36C}" type="sibTrans" cxnId="{B0655BF1-9018-0647-B513-D2CCC468C80A}">
      <dgm:prSet/>
      <dgm:spPr/>
      <dgm:t>
        <a:bodyPr/>
        <a:lstStyle/>
        <a:p>
          <a:endParaRPr lang="en-US"/>
        </a:p>
      </dgm:t>
    </dgm:pt>
    <dgm:pt modelId="{AFF8DCBE-F2C3-124F-B053-74D5869D77C3}" type="pres">
      <dgm:prSet presAssocID="{A8D2178D-08A2-FD44-9438-45CEA6799EFC}" presName="linear" presStyleCnt="0">
        <dgm:presLayoutVars>
          <dgm:animLvl val="lvl"/>
          <dgm:resizeHandles val="exact"/>
        </dgm:presLayoutVars>
      </dgm:prSet>
      <dgm:spPr/>
    </dgm:pt>
    <dgm:pt modelId="{63035A22-2312-6440-A95D-37331298400C}" type="pres">
      <dgm:prSet presAssocID="{B24C7466-41D5-FF45-8CF3-6F39C44EABD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4E5AECF-6C2A-2148-8EC7-EC4409E39EE0}" type="presOf" srcId="{B24C7466-41D5-FF45-8CF3-6F39C44EABD4}" destId="{63035A22-2312-6440-A95D-37331298400C}" srcOrd="0" destOrd="0" presId="urn:microsoft.com/office/officeart/2005/8/layout/vList2"/>
    <dgm:cxn modelId="{CFB9A5E0-592F-6F4A-9C13-E7AE0A6FD579}" type="presOf" srcId="{A8D2178D-08A2-FD44-9438-45CEA6799EFC}" destId="{AFF8DCBE-F2C3-124F-B053-74D5869D77C3}" srcOrd="0" destOrd="0" presId="urn:microsoft.com/office/officeart/2005/8/layout/vList2"/>
    <dgm:cxn modelId="{B0655BF1-9018-0647-B513-D2CCC468C80A}" srcId="{A8D2178D-08A2-FD44-9438-45CEA6799EFC}" destId="{B24C7466-41D5-FF45-8CF3-6F39C44EABD4}" srcOrd="0" destOrd="0" parTransId="{FBA1A005-8780-F54E-89EC-F55B78067C72}" sibTransId="{A4EABEF2-C0F2-4042-8B2B-3A4BA46BF36C}"/>
    <dgm:cxn modelId="{3E18595D-B1DB-794B-9D9E-6DFFABE0486D}" type="presParOf" srcId="{AFF8DCBE-F2C3-124F-B053-74D5869D77C3}" destId="{63035A22-2312-6440-A95D-3733129840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AD0F7F-45F6-BA43-B4DE-01728F0303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7592C1-BDB6-934D-87E6-67E705A0D221}">
      <dgm:prSet/>
      <dgm:spPr/>
      <dgm:t>
        <a:bodyPr/>
        <a:lstStyle/>
        <a:p>
          <a:r>
            <a:rPr lang="en-US" dirty="0"/>
            <a:t>Scattered Light Images of Targets</a:t>
          </a:r>
        </a:p>
      </dgm:t>
    </dgm:pt>
    <dgm:pt modelId="{7BB469B9-B184-6947-AA41-59CD77998743}" type="parTrans" cxnId="{B8CFA7E7-04C7-1B45-878F-7FE5C91FF6E2}">
      <dgm:prSet/>
      <dgm:spPr/>
      <dgm:t>
        <a:bodyPr/>
        <a:lstStyle/>
        <a:p>
          <a:endParaRPr lang="en-US"/>
        </a:p>
      </dgm:t>
    </dgm:pt>
    <dgm:pt modelId="{12B2553B-00C0-0E47-B32F-69F052B8A991}" type="sibTrans" cxnId="{B8CFA7E7-04C7-1B45-878F-7FE5C91FF6E2}">
      <dgm:prSet/>
      <dgm:spPr/>
      <dgm:t>
        <a:bodyPr/>
        <a:lstStyle/>
        <a:p>
          <a:endParaRPr lang="en-US"/>
        </a:p>
      </dgm:t>
    </dgm:pt>
    <dgm:pt modelId="{AE5EDAB6-4933-7D43-A530-96AEDD77E3EE}" type="pres">
      <dgm:prSet presAssocID="{B0AD0F7F-45F6-BA43-B4DE-01728F03034D}" presName="linear" presStyleCnt="0">
        <dgm:presLayoutVars>
          <dgm:animLvl val="lvl"/>
          <dgm:resizeHandles val="exact"/>
        </dgm:presLayoutVars>
      </dgm:prSet>
      <dgm:spPr/>
    </dgm:pt>
    <dgm:pt modelId="{74F7B946-1EAF-144D-A922-106D653E55A2}" type="pres">
      <dgm:prSet presAssocID="{487592C1-BDB6-934D-87E6-67E705A0D22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14B7933-E558-714A-93BA-D557778C5B2D}" type="presOf" srcId="{487592C1-BDB6-934D-87E6-67E705A0D221}" destId="{74F7B946-1EAF-144D-A922-106D653E55A2}" srcOrd="0" destOrd="0" presId="urn:microsoft.com/office/officeart/2005/8/layout/vList2"/>
    <dgm:cxn modelId="{7CD34DC1-AC1A-674B-95F7-2EF4131DE7A3}" type="presOf" srcId="{B0AD0F7F-45F6-BA43-B4DE-01728F03034D}" destId="{AE5EDAB6-4933-7D43-A530-96AEDD77E3EE}" srcOrd="0" destOrd="0" presId="urn:microsoft.com/office/officeart/2005/8/layout/vList2"/>
    <dgm:cxn modelId="{B8CFA7E7-04C7-1B45-878F-7FE5C91FF6E2}" srcId="{B0AD0F7F-45F6-BA43-B4DE-01728F03034D}" destId="{487592C1-BDB6-934D-87E6-67E705A0D221}" srcOrd="0" destOrd="0" parTransId="{7BB469B9-B184-6947-AA41-59CD77998743}" sibTransId="{12B2553B-00C0-0E47-B32F-69F052B8A991}"/>
    <dgm:cxn modelId="{37E59109-5E3D-A747-8599-2954D48FA99D}" type="presParOf" srcId="{AE5EDAB6-4933-7D43-A530-96AEDD77E3EE}" destId="{74F7B946-1EAF-144D-A922-106D653E55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3E8C65-06C0-D54E-8312-41FD727E13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1BEFE9-BC50-E44E-9117-15E5D622F492}">
      <dgm:prSet/>
      <dgm:spPr/>
      <dgm:t>
        <a:bodyPr/>
        <a:lstStyle/>
        <a:p>
          <a:r>
            <a:rPr lang="en-US"/>
            <a:t>Results</a:t>
          </a:r>
        </a:p>
      </dgm:t>
    </dgm:pt>
    <dgm:pt modelId="{060FA3D9-2F6A-144F-ADC6-F1C76695FBCC}" type="parTrans" cxnId="{31AE70B3-A3E7-5741-844F-26E9977783E4}">
      <dgm:prSet/>
      <dgm:spPr/>
      <dgm:t>
        <a:bodyPr/>
        <a:lstStyle/>
        <a:p>
          <a:endParaRPr lang="en-US"/>
        </a:p>
      </dgm:t>
    </dgm:pt>
    <dgm:pt modelId="{F4406B2F-9840-5245-8D29-D25B52E3DFFC}" type="sibTrans" cxnId="{31AE70B3-A3E7-5741-844F-26E9977783E4}">
      <dgm:prSet/>
      <dgm:spPr/>
      <dgm:t>
        <a:bodyPr/>
        <a:lstStyle/>
        <a:p>
          <a:endParaRPr lang="en-US"/>
        </a:p>
      </dgm:t>
    </dgm:pt>
    <dgm:pt modelId="{3B3D2D1F-9F3E-5D41-9E48-9900D2AC7029}" type="pres">
      <dgm:prSet presAssocID="{183E8C65-06C0-D54E-8312-41FD727E133C}" presName="linear" presStyleCnt="0">
        <dgm:presLayoutVars>
          <dgm:animLvl val="lvl"/>
          <dgm:resizeHandles val="exact"/>
        </dgm:presLayoutVars>
      </dgm:prSet>
      <dgm:spPr/>
    </dgm:pt>
    <dgm:pt modelId="{AAD325DE-445D-D34A-893C-2C80599A86CB}" type="pres">
      <dgm:prSet presAssocID="{081BEFE9-BC50-E44E-9117-15E5D622F49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0F6C743-25DA-6E4D-931E-0903FA572C31}" type="presOf" srcId="{183E8C65-06C0-D54E-8312-41FD727E133C}" destId="{3B3D2D1F-9F3E-5D41-9E48-9900D2AC7029}" srcOrd="0" destOrd="0" presId="urn:microsoft.com/office/officeart/2005/8/layout/vList2"/>
    <dgm:cxn modelId="{51FA3CB3-AE10-7542-A496-73D77FE9EF44}" type="presOf" srcId="{081BEFE9-BC50-E44E-9117-15E5D622F492}" destId="{AAD325DE-445D-D34A-893C-2C80599A86CB}" srcOrd="0" destOrd="0" presId="urn:microsoft.com/office/officeart/2005/8/layout/vList2"/>
    <dgm:cxn modelId="{31AE70B3-A3E7-5741-844F-26E9977783E4}" srcId="{183E8C65-06C0-D54E-8312-41FD727E133C}" destId="{081BEFE9-BC50-E44E-9117-15E5D622F492}" srcOrd="0" destOrd="0" parTransId="{060FA3D9-2F6A-144F-ADC6-F1C76695FBCC}" sibTransId="{F4406B2F-9840-5245-8D29-D25B52E3DFFC}"/>
    <dgm:cxn modelId="{4B4484E2-BF83-D643-972F-FE497D593E40}" type="presParOf" srcId="{3B3D2D1F-9F3E-5D41-9E48-9900D2AC7029}" destId="{AAD325DE-445D-D34A-893C-2C80599A86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306211E-EC7A-5747-94A5-B6FDEFA9C3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A0FE408-7851-AC4D-9024-53CF95AC18D5}">
      <dgm:prSet/>
      <dgm:spPr/>
      <dgm:t>
        <a:bodyPr/>
        <a:lstStyle/>
        <a:p>
          <a:r>
            <a:rPr lang="en-US"/>
            <a:t>Conclusion and Future Work</a:t>
          </a:r>
        </a:p>
      </dgm:t>
    </dgm:pt>
    <dgm:pt modelId="{57F35A43-CCF8-6D4F-B06F-0C884FB97292}" type="parTrans" cxnId="{1D2A5421-62A8-6347-88D6-F069D8B90D0F}">
      <dgm:prSet/>
      <dgm:spPr/>
      <dgm:t>
        <a:bodyPr/>
        <a:lstStyle/>
        <a:p>
          <a:endParaRPr lang="en-US"/>
        </a:p>
      </dgm:t>
    </dgm:pt>
    <dgm:pt modelId="{C6282EDC-060C-3548-91DC-FDB74A5C4E47}" type="sibTrans" cxnId="{1D2A5421-62A8-6347-88D6-F069D8B90D0F}">
      <dgm:prSet/>
      <dgm:spPr/>
      <dgm:t>
        <a:bodyPr/>
        <a:lstStyle/>
        <a:p>
          <a:endParaRPr lang="en-US"/>
        </a:p>
      </dgm:t>
    </dgm:pt>
    <dgm:pt modelId="{D84710D3-577A-F741-B5DD-3B1144BCC327}" type="pres">
      <dgm:prSet presAssocID="{2306211E-EC7A-5747-94A5-B6FDEFA9C304}" presName="linear" presStyleCnt="0">
        <dgm:presLayoutVars>
          <dgm:animLvl val="lvl"/>
          <dgm:resizeHandles val="exact"/>
        </dgm:presLayoutVars>
      </dgm:prSet>
      <dgm:spPr/>
    </dgm:pt>
    <dgm:pt modelId="{687F90A2-7518-0543-974A-8374C3502CA5}" type="pres">
      <dgm:prSet presAssocID="{CA0FE408-7851-AC4D-9024-53CF95AC18D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2A89E03-A29C-5249-8F4B-0A7704D9678C}" type="presOf" srcId="{2306211E-EC7A-5747-94A5-B6FDEFA9C304}" destId="{D84710D3-577A-F741-B5DD-3B1144BCC327}" srcOrd="0" destOrd="0" presId="urn:microsoft.com/office/officeart/2005/8/layout/vList2"/>
    <dgm:cxn modelId="{1D2A5421-62A8-6347-88D6-F069D8B90D0F}" srcId="{2306211E-EC7A-5747-94A5-B6FDEFA9C304}" destId="{CA0FE408-7851-AC4D-9024-53CF95AC18D5}" srcOrd="0" destOrd="0" parTransId="{57F35A43-CCF8-6D4F-B06F-0C884FB97292}" sibTransId="{C6282EDC-060C-3548-91DC-FDB74A5C4E47}"/>
    <dgm:cxn modelId="{98FB7882-1441-1946-B154-82D57C9E673B}" type="presOf" srcId="{CA0FE408-7851-AC4D-9024-53CF95AC18D5}" destId="{687F90A2-7518-0543-974A-8374C3502CA5}" srcOrd="0" destOrd="0" presId="urn:microsoft.com/office/officeart/2005/8/layout/vList2"/>
    <dgm:cxn modelId="{BA3BDFCA-DE74-004F-B427-708C5E2BA512}" type="presParOf" srcId="{D84710D3-577A-F741-B5DD-3B1144BCC327}" destId="{687F90A2-7518-0543-974A-8374C3502C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56F4C-E6B8-1345-AC8F-AAB471C17630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What is a Debris Disk?</a:t>
          </a:r>
        </a:p>
      </dsp:txBody>
      <dsp:txXfrm>
        <a:off x="64397" y="67590"/>
        <a:ext cx="10386806" cy="1190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8D499-4565-4E47-AFD4-79F0FEEC390E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What is a Debris Disk?</a:t>
          </a:r>
        </a:p>
      </dsp:txBody>
      <dsp:txXfrm>
        <a:off x="64397" y="67590"/>
        <a:ext cx="10386806" cy="1190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604E6-EE36-2440-A3EE-956A6C1CF6F6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What is a Debris Disk?</a:t>
          </a:r>
        </a:p>
      </dsp:txBody>
      <dsp:txXfrm>
        <a:off x="64397" y="67590"/>
        <a:ext cx="10386806" cy="11903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9469C-06FC-C342-ABB7-C21C03A4B58C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Motivation of Study</a:t>
          </a:r>
        </a:p>
      </dsp:txBody>
      <dsp:txXfrm>
        <a:off x="64397" y="67590"/>
        <a:ext cx="10386806" cy="11903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77DC5-84BA-E040-BC82-7864ABCFEE0A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Targets and Observations</a:t>
          </a:r>
        </a:p>
      </dsp:txBody>
      <dsp:txXfrm>
        <a:off x="64397" y="67590"/>
        <a:ext cx="10386806" cy="11903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35A22-2312-6440-A95D-37331298400C}">
      <dsp:nvSpPr>
        <dsp:cNvPr id="0" name=""/>
        <dsp:cNvSpPr/>
      </dsp:nvSpPr>
      <dsp:spPr>
        <a:xfrm>
          <a:off x="0" y="75149"/>
          <a:ext cx="5989446" cy="117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Disk Discovery Image</a:t>
          </a:r>
        </a:p>
      </dsp:txBody>
      <dsp:txXfrm>
        <a:off x="57372" y="132521"/>
        <a:ext cx="5874702" cy="10605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7B946-1EAF-144D-A922-106D653E55A2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Scattered Light Images of Targets</a:t>
          </a:r>
        </a:p>
      </dsp:txBody>
      <dsp:txXfrm>
        <a:off x="64397" y="67590"/>
        <a:ext cx="10386806" cy="11903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325DE-445D-D34A-893C-2C80599A86CB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Results</a:t>
          </a:r>
        </a:p>
      </dsp:txBody>
      <dsp:txXfrm>
        <a:off x="64397" y="67590"/>
        <a:ext cx="10386806" cy="11903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F90A2-7518-0543-974A-8374C3502CA5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Conclusion and Future Work</a:t>
          </a:r>
        </a:p>
      </dsp:txBody>
      <dsp:txXfrm>
        <a:off x="64397" y="67590"/>
        <a:ext cx="10386806" cy="1190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3AE6F-B68C-3F41-9AE5-417942276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3E3F4-F602-434E-A5A1-4A94A1B80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863F4-4B59-2B45-87C8-929A2F3F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82EA-912C-A540-9975-051A8C371137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16D0E-2072-7D4F-B279-466D9B92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3584E-AA25-5D48-BC94-360F1C17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D334-6FE9-5E4E-8AFF-95622488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4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88A0D-06AC-9B40-AC1A-CEEE64AB3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A7FD2C-15F5-D24F-A463-DC2A6AB47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3CBC3-CD3A-D345-BEB7-BD47C9D84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82EA-912C-A540-9975-051A8C371137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5A423-7213-5F46-A588-4409D397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FE5A2-FB4C-E943-AEBB-E63AD581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D334-6FE9-5E4E-8AFF-95622488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38D3D3-A1C3-F24E-830E-6B88FF3BE4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8F963A-DAF8-AE41-871A-6B07F92B9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15D97-E29A-AF41-BA5F-F9F1A908F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82EA-912C-A540-9975-051A8C371137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B364A-C2EA-F544-B70B-124750085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E5FEA-4B31-EC4B-8F19-5265147A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D334-6FE9-5E4E-8AFF-95622488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1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BEC89-B796-AD4A-BC57-BC6872196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E948B-24B5-CC4D-8502-4EA9440B1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F7657-8FC8-0C4B-AAC7-DF9B0A7FF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82EA-912C-A540-9975-051A8C371137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80484-A648-1D4A-A8EF-A5E19EA38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34273-0535-2344-BDEC-2E65F4F9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D334-6FE9-5E4E-8AFF-95622488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0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ED547-6D1D-7342-AD6F-43D2BED89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7A7F2-59D2-2F4F-9E11-98EC1414B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2D4FC-7FB6-8C46-9B51-DF2028F9E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82EA-912C-A540-9975-051A8C371137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603D-B2B3-4845-BE60-74CD23EB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4AA49-964B-D646-A06B-89D3546A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D334-6FE9-5E4E-8AFF-95622488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2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86DEC-DDDA-2546-90B6-C22F0330D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AEAC4-8C7D-0C41-A32A-FCBD84E9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4195E-3422-9C4D-96A9-1425C5B54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72EF9-A939-0E49-ABF3-1B35344FE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82EA-912C-A540-9975-051A8C371137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11E8B-9CFC-284C-8FA1-9D3E8C91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69C09-D903-C44C-83C8-AB2F028F6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D334-6FE9-5E4E-8AFF-95622488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2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8E5C3-43C4-CC41-8A26-25244D4A7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DF282-AA03-2740-8A2D-13832A3B0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D8CE3-E367-B347-8E3C-36E615A0B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9CC20-D994-0C49-B3D4-8651A5A4B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ED607D-B60D-E342-947C-C399CCF0D1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1CF081-7BBD-2E43-80CC-77BF38B44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82EA-912C-A540-9975-051A8C371137}" type="datetimeFigureOut">
              <a:rPr lang="en-US" smtClean="0"/>
              <a:t>3/31/19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B34F18-112A-404C-80B1-E25AEF41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D4B27-C19C-614D-AE74-D0505C5B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D334-6FE9-5E4E-8AFF-95622488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5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A25A4-A314-F746-BABD-DBBF37997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F8016-44C5-C447-B9D5-A728812BC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82EA-912C-A540-9975-051A8C371137}" type="datetimeFigureOut">
              <a:rPr lang="en-US" smtClean="0"/>
              <a:t>3/31/19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C1F3E-41EF-1744-B62D-B49008CDE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50770-E699-C34A-9853-604918372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D334-6FE9-5E4E-8AFF-95622488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2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A81A8-9FAC-CB4C-A572-0C7A52123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82EA-912C-A540-9975-051A8C371137}" type="datetimeFigureOut">
              <a:rPr lang="en-US" smtClean="0"/>
              <a:t>3/31/19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DCFE93-590A-8546-83C1-BB549E249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37587-86D7-7543-9182-9FF2FDDA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D334-6FE9-5E4E-8AFF-95622488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7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E39F4-2DA9-174D-8E12-AD369E061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36834-7D3F-F14A-AE53-B9201F6C2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C4E81-1F75-134D-B474-B43305BE2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62BB7-F47E-0141-AB14-355928C5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82EA-912C-A540-9975-051A8C371137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5A651-ED01-7944-AB56-CB1248C0B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C4338-F28A-1446-863D-D57F24BC2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D334-6FE9-5E4E-8AFF-95622488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5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45A3D-D43F-E841-9EFE-225BAEB6D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9D7DDF-9C60-A14E-8996-6C5C5FF3A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25D00-6188-FC4E-99E6-17A6964EE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C3041-A631-7A43-87C5-78300D64B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82EA-912C-A540-9975-051A8C371137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142AF-34B1-DC48-B7F7-EE4AEBCD3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6731F-E69F-8449-8CED-B8C9C40C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D334-6FE9-5E4E-8AFF-95622488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4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65F7DB-13E4-9644-922A-FB98A764F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5ADAE-39A1-2A4F-BB7F-981E5F9FC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9F8C1-75B1-524D-9BAE-E0C6C9152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D82EA-912C-A540-9975-051A8C371137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0CDC7-08C2-804F-BFAD-EE3D5DDE7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16910-67F7-C847-85DE-9D093AAF5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7D334-6FE9-5E4E-8AFF-956224880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tif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BB5EAD-02E7-7A45-B400-89F2800627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-27347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EA2A5F-B0DE-F94A-BBDD-63B682DE3951}"/>
              </a:ext>
            </a:extLst>
          </p:cNvPr>
          <p:cNvSpPr/>
          <p:nvPr/>
        </p:nvSpPr>
        <p:spPr>
          <a:xfrm>
            <a:off x="2139465" y="1880331"/>
            <a:ext cx="7913070" cy="28283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A26D28-536D-8845-8A34-74B5B5366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1804" y="2150925"/>
            <a:ext cx="7708392" cy="1111373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Investigating Three Newly Resolved Debris Disks in Scorpius-Centaurus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F7E766-87EB-8B43-978B-5EC427FED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1804" y="3319247"/>
            <a:ext cx="7708392" cy="12780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Kadin Worthen (sophomore)</a:t>
            </a:r>
          </a:p>
          <a:p>
            <a:r>
              <a:rPr lang="en-US" sz="1800" dirty="0"/>
              <a:t>School of Earth and Space Exploration at Arizona State University</a:t>
            </a:r>
            <a:r>
              <a:rPr lang="en-US" dirty="0"/>
              <a:t>. </a:t>
            </a:r>
          </a:p>
          <a:p>
            <a:r>
              <a:rPr lang="en-US" sz="1800" dirty="0"/>
              <a:t>Advisors: Jennifer Patience and Justin </a:t>
            </a:r>
            <a:r>
              <a:rPr lang="en-US" sz="1800" dirty="0" err="1"/>
              <a:t>Hom</a:t>
            </a:r>
            <a:endParaRPr lang="en-US" sz="1800" dirty="0"/>
          </a:p>
          <a:p>
            <a:r>
              <a:rPr lang="en-US" sz="1800" dirty="0"/>
              <a:t>April 13, 2019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FFBF4-475E-124E-BE1E-7DB17BD18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21" y="4953852"/>
            <a:ext cx="1876791" cy="1876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2F60A-ED34-504C-9549-CE40B67C3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596" y="4933502"/>
            <a:ext cx="1223962" cy="1897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6554BA-99DB-1944-8F44-4F4D368562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1942" y="5088987"/>
            <a:ext cx="2979097" cy="15714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61E220-8382-4B4A-9DC0-1503CD20E860}"/>
              </a:ext>
            </a:extLst>
          </p:cNvPr>
          <p:cNvSpPr txBox="1"/>
          <p:nvPr/>
        </p:nvSpPr>
        <p:spPr>
          <a:xfrm>
            <a:off x="9855445" y="6211659"/>
            <a:ext cx="1876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JPL</a:t>
            </a:r>
          </a:p>
        </p:txBody>
      </p:sp>
    </p:spTree>
    <p:extLst>
      <p:ext uri="{BB962C8B-B14F-4D97-AF65-F5344CB8AC3E}">
        <p14:creationId xmlns:p14="http://schemas.microsoft.com/office/powerpoint/2010/main" val="597916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7EEA0E5-C3EB-154A-B4E1-9E1806C84ECE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7795D-DDBD-A442-8BD8-2BBE60D7E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successfully imaged three newly resolved debris disks around young stars in scattered light. </a:t>
            </a:r>
          </a:p>
          <a:p>
            <a:r>
              <a:rPr lang="en-US" dirty="0"/>
              <a:t>Sizes of disks range from 40 to 80 AU.</a:t>
            </a:r>
          </a:p>
          <a:p>
            <a:r>
              <a:rPr lang="en-US" dirty="0"/>
              <a:t>The two young A stars and one young F star were shown to have debris disks with radii larger than the orbit of Pluto.</a:t>
            </a:r>
          </a:p>
          <a:p>
            <a:r>
              <a:rPr lang="en-US" dirty="0"/>
              <a:t>Future work will involve further analyzing the structure, size, and composition of disks.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9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3E8A481-3DF5-B345-AE48-9081F94B63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6983804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7E5FF-769D-0A43-9A81-16A27450E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 of dust particles, grains, and planetesimals in orbit around a star.</a:t>
            </a:r>
          </a:p>
          <a:p>
            <a:r>
              <a:rPr lang="en-US" dirty="0"/>
              <a:t>Thought to be remnant of planet formation. </a:t>
            </a:r>
          </a:p>
          <a:p>
            <a:r>
              <a:rPr lang="en-US" dirty="0"/>
              <a:t>Can be found by detecting infrared excess on SED plots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4FE7040D-E02C-8E42-B153-7A5014ABA6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913" y="3777432"/>
            <a:ext cx="10161105" cy="3060690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FAB75C34-C282-4340-87E5-EF619CB3C35A}"/>
              </a:ext>
            </a:extLst>
          </p:cNvPr>
          <p:cNvSpPr/>
          <p:nvPr/>
        </p:nvSpPr>
        <p:spPr>
          <a:xfrm rot="10800000">
            <a:off x="9352347" y="5421986"/>
            <a:ext cx="752275" cy="364046"/>
          </a:xfrm>
          <a:prstGeom prst="rightArrow">
            <a:avLst>
              <a:gd name="adj1" fmla="val 4230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52ABD5-40D9-7149-A983-C3AA9D2886DA}"/>
              </a:ext>
            </a:extLst>
          </p:cNvPr>
          <p:cNvSpPr txBox="1"/>
          <p:nvPr/>
        </p:nvSpPr>
        <p:spPr>
          <a:xfrm>
            <a:off x="10227792" y="5324367"/>
            <a:ext cx="1426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Stellar Spectrum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37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7F29D2A-EC58-C347-8454-3B1DC2DC08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323141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7E5FF-769D-0A43-9A81-16A27450E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 of dust particles, grains, and planetesimals in orbit around a star.</a:t>
            </a:r>
          </a:p>
          <a:p>
            <a:r>
              <a:rPr lang="en-US" dirty="0"/>
              <a:t>Thought to be remnant of planet formation. </a:t>
            </a:r>
          </a:p>
          <a:p>
            <a:r>
              <a:rPr lang="en-US" dirty="0"/>
              <a:t>Can be found by detecting infrared excess on SED plots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4FE7040D-E02C-8E42-B153-7A5014ABA6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2754" y="3675758"/>
            <a:ext cx="8844951" cy="3060690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BD8A1424-9867-8545-9582-D32AE4BDE3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3192" y="3667180"/>
            <a:ext cx="10040368" cy="313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3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C139186-97A7-E049-AAF8-907029FD62B1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7E5FF-769D-0A43-9A81-16A27450E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 of dust particles, grains, and planetesimals in orbit around a star.</a:t>
            </a:r>
          </a:p>
          <a:p>
            <a:r>
              <a:rPr lang="en-US" dirty="0"/>
              <a:t>Thought to be remnant of planet formation. </a:t>
            </a:r>
          </a:p>
          <a:p>
            <a:r>
              <a:rPr lang="en-US" dirty="0"/>
              <a:t>Can be found by detecting infrared excess on SED plots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4FE7040D-E02C-8E42-B153-7A5014ABA6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2754" y="3675758"/>
            <a:ext cx="8844951" cy="3060690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BD8A1424-9867-8545-9582-D32AE4BDE3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0636" y="3675759"/>
            <a:ext cx="10012924" cy="3130150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41474F97-C771-5F4F-9D1B-DD78CA300896}"/>
              </a:ext>
            </a:extLst>
          </p:cNvPr>
          <p:cNvSpPr/>
          <p:nvPr/>
        </p:nvSpPr>
        <p:spPr>
          <a:xfrm rot="5400000">
            <a:off x="10211454" y="5861418"/>
            <a:ext cx="448573" cy="552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6C53CE71-BA57-AA4C-A301-FF2B69FBACAB}"/>
              </a:ext>
            </a:extLst>
          </p:cNvPr>
          <p:cNvSpPr/>
          <p:nvPr/>
        </p:nvSpPr>
        <p:spPr>
          <a:xfrm rot="5400000">
            <a:off x="7180941" y="5788018"/>
            <a:ext cx="448573" cy="552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366B1D9-9050-014E-9081-E318DD5ED923}"/>
              </a:ext>
            </a:extLst>
          </p:cNvPr>
          <p:cNvSpPr/>
          <p:nvPr/>
        </p:nvSpPr>
        <p:spPr>
          <a:xfrm rot="5400000">
            <a:off x="4224230" y="5861418"/>
            <a:ext cx="448573" cy="552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675AB0-435F-8A44-8377-7EE0229BE4DA}"/>
              </a:ext>
            </a:extLst>
          </p:cNvPr>
          <p:cNvCxnSpPr>
            <a:cxnSpLocks/>
          </p:cNvCxnSpPr>
          <p:nvPr/>
        </p:nvCxnSpPr>
        <p:spPr>
          <a:xfrm>
            <a:off x="4043909" y="5818227"/>
            <a:ext cx="0" cy="58129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280E4D-68F2-874A-9FBE-41C4E6EEF6C3}"/>
              </a:ext>
            </a:extLst>
          </p:cNvPr>
          <p:cNvCxnSpPr>
            <a:cxnSpLocks/>
          </p:cNvCxnSpPr>
          <p:nvPr/>
        </p:nvCxnSpPr>
        <p:spPr>
          <a:xfrm>
            <a:off x="3837494" y="5965197"/>
            <a:ext cx="0" cy="24483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720025-0507-F945-9C35-A275B3114AE2}"/>
              </a:ext>
            </a:extLst>
          </p:cNvPr>
          <p:cNvCxnSpPr>
            <a:cxnSpLocks/>
          </p:cNvCxnSpPr>
          <p:nvPr/>
        </p:nvCxnSpPr>
        <p:spPr>
          <a:xfrm>
            <a:off x="7053109" y="5633674"/>
            <a:ext cx="0" cy="75573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5FC86D6-BD4F-A346-BBEC-09F2E840B9C8}"/>
              </a:ext>
            </a:extLst>
          </p:cNvPr>
          <p:cNvCxnSpPr>
            <a:cxnSpLocks/>
          </p:cNvCxnSpPr>
          <p:nvPr/>
        </p:nvCxnSpPr>
        <p:spPr>
          <a:xfrm>
            <a:off x="6844764" y="5830418"/>
            <a:ext cx="0" cy="2034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CF32D0-6E26-C147-BF6B-A130CAE86C3F}"/>
              </a:ext>
            </a:extLst>
          </p:cNvPr>
          <p:cNvCxnSpPr>
            <a:cxnSpLocks/>
          </p:cNvCxnSpPr>
          <p:nvPr/>
        </p:nvCxnSpPr>
        <p:spPr>
          <a:xfrm>
            <a:off x="10039376" y="5785821"/>
            <a:ext cx="0" cy="60358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7845D3C-4BA5-664B-B6F9-D9937C497368}"/>
              </a:ext>
            </a:extLst>
          </p:cNvPr>
          <p:cNvCxnSpPr>
            <a:cxnSpLocks/>
          </p:cNvCxnSpPr>
          <p:nvPr/>
        </p:nvCxnSpPr>
        <p:spPr>
          <a:xfrm>
            <a:off x="9831032" y="6054547"/>
            <a:ext cx="0" cy="1224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FE4774B-6B80-5746-A262-0C24FBD9433D}"/>
              </a:ext>
            </a:extLst>
          </p:cNvPr>
          <p:cNvSpPr txBox="1"/>
          <p:nvPr/>
        </p:nvSpPr>
        <p:spPr>
          <a:xfrm>
            <a:off x="10851554" y="5870330"/>
            <a:ext cx="1174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 Plus Disk</a:t>
            </a:r>
          </a:p>
        </p:txBody>
      </p:sp>
    </p:spTree>
    <p:extLst>
      <p:ext uri="{BB962C8B-B14F-4D97-AF65-F5344CB8AC3E}">
        <p14:creationId xmlns:p14="http://schemas.microsoft.com/office/powerpoint/2010/main" val="3656867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C17D5AF-9881-B841-AEE1-5B77BC7DC17B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BA3E4-C1B6-6440-9A37-20C0D6FC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157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SED plots lack details of debris disk structure.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Images</a:t>
            </a:r>
            <a:r>
              <a:rPr lang="en-US" b="1" dirty="0"/>
              <a:t> </a:t>
            </a:r>
            <a:r>
              <a:rPr lang="en-US" dirty="0"/>
              <a:t>of the disks are needed to investigate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structure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Gaps</a:t>
            </a:r>
            <a:r>
              <a:rPr lang="en-US" dirty="0"/>
              <a:t> in structure of disk can show presence of planets, as planets can sculpt the shape of disks.</a:t>
            </a:r>
          </a:p>
          <a:p>
            <a:r>
              <a:rPr lang="en-US" dirty="0"/>
              <a:t>Disks are much fainter than stars they orbit, and are difficult to image because of this.</a:t>
            </a:r>
          </a:p>
          <a:p>
            <a:r>
              <a:rPr lang="en-US" dirty="0"/>
              <a:t>We can image these disks using the Gemini Planet Imager (GPI) on the Gemini South Telescope, which is one of the largest in the world.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D544C-020F-C441-922E-E31618AD4D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712" y="5114449"/>
            <a:ext cx="4089400" cy="1612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5EB2B6-EA81-244C-A07B-13547F18DE14}"/>
              </a:ext>
            </a:extLst>
          </p:cNvPr>
          <p:cNvSpPr txBox="1"/>
          <p:nvPr/>
        </p:nvSpPr>
        <p:spPr>
          <a:xfrm>
            <a:off x="5289550" y="6185098"/>
            <a:ext cx="2944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Credit: NOAO</a:t>
            </a:r>
          </a:p>
        </p:txBody>
      </p:sp>
    </p:spTree>
    <p:extLst>
      <p:ext uri="{BB962C8B-B14F-4D97-AF65-F5344CB8AC3E}">
        <p14:creationId xmlns:p14="http://schemas.microsoft.com/office/powerpoint/2010/main" val="29736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C4FB8E8-058E-F647-AFDE-36005B396D2E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02162-E77D-014E-A995-D8AB3D7C2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Three targets </a:t>
            </a:r>
            <a:r>
              <a:rPr lang="en-US" dirty="0"/>
              <a:t>with infrared excess, HD 145560, HD 111161, and HD 143675 were imaged using GPI.</a:t>
            </a:r>
          </a:p>
          <a:p>
            <a:r>
              <a:rPr lang="en-US" dirty="0"/>
              <a:t>All three disks were detected for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first time </a:t>
            </a:r>
            <a:r>
              <a:rPr lang="en-US" dirty="0"/>
              <a:t>in scattered light.</a:t>
            </a:r>
          </a:p>
          <a:p>
            <a:r>
              <a:rPr lang="en-US" dirty="0"/>
              <a:t>All three stars are between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16-17 Million years old</a:t>
            </a:r>
            <a:r>
              <a:rPr lang="en-US" dirty="0"/>
              <a:t>, much younger than the sun, which is 4.6 billion years old.</a:t>
            </a:r>
          </a:p>
          <a:p>
            <a:r>
              <a:rPr lang="en-US" dirty="0"/>
              <a:t>HD 111161 and HD 143675 are A stars and HD 145560 is an F star. All three stars are hotter than the sun.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1C5FA-1004-FE42-8497-A8BB26D006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815" y="4684288"/>
            <a:ext cx="4061239" cy="1251050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6A85460A-7B39-0646-847D-F503090FA5F5}"/>
              </a:ext>
            </a:extLst>
          </p:cNvPr>
          <p:cNvSpPr/>
          <p:nvPr/>
        </p:nvSpPr>
        <p:spPr>
          <a:xfrm>
            <a:off x="8825948" y="5080075"/>
            <a:ext cx="889273" cy="815008"/>
          </a:xfrm>
          <a:prstGeom prst="frame">
            <a:avLst>
              <a:gd name="adj1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6FE8054A-2B30-3343-A61C-61B5753FE465}"/>
              </a:ext>
            </a:extLst>
          </p:cNvPr>
          <p:cNvSpPr/>
          <p:nvPr/>
        </p:nvSpPr>
        <p:spPr>
          <a:xfrm flipH="1" flipV="1">
            <a:off x="8875643" y="5975593"/>
            <a:ext cx="208721" cy="5172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1FFB3F-D979-1846-8494-D1010036602B}"/>
              </a:ext>
            </a:extLst>
          </p:cNvPr>
          <p:cNvSpPr txBox="1"/>
          <p:nvPr/>
        </p:nvSpPr>
        <p:spPr>
          <a:xfrm>
            <a:off x="8507894" y="6488668"/>
            <a:ext cx="115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Targets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271FD714-D91D-7C4A-8E1C-CD545C3D09C4}"/>
              </a:ext>
            </a:extLst>
          </p:cNvPr>
          <p:cNvSpPr/>
          <p:nvPr/>
        </p:nvSpPr>
        <p:spPr>
          <a:xfrm>
            <a:off x="9832005" y="5375069"/>
            <a:ext cx="266152" cy="520014"/>
          </a:xfrm>
          <a:prstGeom prst="frame">
            <a:avLst>
              <a:gd name="adj1" fmla="val 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E56CB6F0-02FC-F445-AC1D-15B1F3A5232A}"/>
              </a:ext>
            </a:extLst>
          </p:cNvPr>
          <p:cNvSpPr/>
          <p:nvPr/>
        </p:nvSpPr>
        <p:spPr>
          <a:xfrm flipH="1" flipV="1">
            <a:off x="9882809" y="5982951"/>
            <a:ext cx="215347" cy="51728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9F8997-CE0A-BE4A-9470-120FA16E245B}"/>
              </a:ext>
            </a:extLst>
          </p:cNvPr>
          <p:cNvSpPr txBox="1"/>
          <p:nvPr/>
        </p:nvSpPr>
        <p:spPr>
          <a:xfrm>
            <a:off x="9832005" y="6488668"/>
            <a:ext cx="544447" cy="380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8F6010-FF4C-0844-9ABA-ABB04E9426D3}"/>
              </a:ext>
            </a:extLst>
          </p:cNvPr>
          <p:cNvSpPr txBox="1"/>
          <p:nvPr/>
        </p:nvSpPr>
        <p:spPr>
          <a:xfrm>
            <a:off x="6013170" y="6154315"/>
            <a:ext cx="209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Wikipedia</a:t>
            </a:r>
          </a:p>
        </p:txBody>
      </p:sp>
    </p:spTree>
    <p:extLst>
      <p:ext uri="{BB962C8B-B14F-4D97-AF65-F5344CB8AC3E}">
        <p14:creationId xmlns:p14="http://schemas.microsoft.com/office/powerpoint/2010/main" val="205265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303B3C-D131-8042-9D02-AFD95B38ED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796331"/>
              </p:ext>
            </p:extLst>
          </p:nvPr>
        </p:nvGraphicFramePr>
        <p:xfrm>
          <a:off x="838200" y="365125"/>
          <a:ext cx="5989446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46A380A-0843-514A-8F8B-030737143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9482"/>
            <a:ext cx="10515600" cy="4948518"/>
          </a:xfrm>
        </p:spPr>
        <p:txBody>
          <a:bodyPr/>
          <a:lstStyle/>
          <a:p>
            <a:r>
              <a:rPr lang="en-US" dirty="0"/>
              <a:t>Image of one of targets taken using GPI to </a:t>
            </a:r>
          </a:p>
          <a:p>
            <a:pPr marL="0" indent="0">
              <a:buNone/>
            </a:pPr>
            <a:r>
              <a:rPr lang="en-US" dirty="0"/>
              <a:t>   cancel out starlight. </a:t>
            </a:r>
          </a:p>
          <a:p>
            <a:r>
              <a:rPr lang="en-US" dirty="0"/>
              <a:t>Scale bar of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40 AU</a:t>
            </a:r>
            <a:r>
              <a:rPr lang="en-US" dirty="0"/>
              <a:t> shows orbit of Pluto.</a:t>
            </a:r>
          </a:p>
          <a:p>
            <a:r>
              <a:rPr lang="en-US" dirty="0"/>
              <a:t>Radius of disk has angular size on the sky  </a:t>
            </a:r>
          </a:p>
          <a:p>
            <a:pPr marL="0" indent="0">
              <a:buNone/>
            </a:pPr>
            <a:r>
              <a:rPr lang="en-US" dirty="0"/>
              <a:t>   of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.7 arcseconds</a:t>
            </a:r>
            <a:r>
              <a:rPr lang="en-US" dirty="0"/>
              <a:t>. </a:t>
            </a:r>
          </a:p>
          <a:p>
            <a:r>
              <a:rPr lang="en-US" dirty="0"/>
              <a:t>Radius of disk is larger than the orbit of </a:t>
            </a:r>
          </a:p>
          <a:p>
            <a:pPr marL="0" indent="0">
              <a:buNone/>
            </a:pPr>
            <a:r>
              <a:rPr lang="en-US" dirty="0"/>
              <a:t>   Pluto.</a:t>
            </a:r>
          </a:p>
          <a:p>
            <a:r>
              <a:rPr lang="en-US" dirty="0"/>
              <a:t>GPI Pixel Scale is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.01414 arcseconds/pixel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57671B-7545-6C45-84A7-E7B954439FC2}"/>
              </a:ext>
            </a:extLst>
          </p:cNvPr>
          <p:cNvSpPr txBox="1"/>
          <p:nvPr/>
        </p:nvSpPr>
        <p:spPr>
          <a:xfrm>
            <a:off x="8190025" y="5740190"/>
            <a:ext cx="3462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 of HD 145560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2FA9429-0A0A-E34C-B287-2CAEED82B9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567" y="897466"/>
            <a:ext cx="4597400" cy="441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C534F1-E408-744B-948D-145DF124C143}"/>
              </a:ext>
            </a:extLst>
          </p:cNvPr>
          <p:cNvSpPr txBox="1"/>
          <p:nvPr/>
        </p:nvSpPr>
        <p:spPr>
          <a:xfrm>
            <a:off x="9523097" y="3167390"/>
            <a:ext cx="167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 AU</a:t>
            </a:r>
          </a:p>
        </p:txBody>
      </p:sp>
    </p:spTree>
    <p:extLst>
      <p:ext uri="{BB962C8B-B14F-4D97-AF65-F5344CB8AC3E}">
        <p14:creationId xmlns:p14="http://schemas.microsoft.com/office/powerpoint/2010/main" val="1466493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24493DC-5396-FA49-A815-4C8D12C478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09423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AF3AD0C-CFC7-D249-824C-8E59D1DA4098}"/>
              </a:ext>
            </a:extLst>
          </p:cNvPr>
          <p:cNvSpPr txBox="1"/>
          <p:nvPr/>
        </p:nvSpPr>
        <p:spPr>
          <a:xfrm>
            <a:off x="9396412" y="6327776"/>
            <a:ext cx="1957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HD 111161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A2B7F4-85AC-6041-A802-57089735251D}"/>
              </a:ext>
            </a:extLst>
          </p:cNvPr>
          <p:cNvSpPr txBox="1"/>
          <p:nvPr/>
        </p:nvSpPr>
        <p:spPr>
          <a:xfrm>
            <a:off x="5129055" y="6224764"/>
            <a:ext cx="193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HD 145560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9F8948-AD53-5E49-80BB-5E135BED8F1C}"/>
              </a:ext>
            </a:extLst>
          </p:cNvPr>
          <p:cNvSpPr txBox="1"/>
          <p:nvPr/>
        </p:nvSpPr>
        <p:spPr>
          <a:xfrm>
            <a:off x="1256863" y="6131868"/>
            <a:ext cx="213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HD 143675</a:t>
            </a:r>
          </a:p>
        </p:txBody>
      </p:sp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F969A101-99CB-454F-B382-D0CC42C083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0424" y="2321952"/>
            <a:ext cx="4201766" cy="37264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AAD47E-AF9F-9A4D-9758-0E5D962796F5}"/>
              </a:ext>
            </a:extLst>
          </p:cNvPr>
          <p:cNvSpPr txBox="1"/>
          <p:nvPr/>
        </p:nvSpPr>
        <p:spPr>
          <a:xfrm>
            <a:off x="10101912" y="5387509"/>
            <a:ext cx="125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68 AU </a:t>
            </a:r>
          </a:p>
        </p:txBody>
      </p:sp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E3484C0A-41D9-3341-A943-3DAA99028F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786" y="2321952"/>
            <a:ext cx="3626324" cy="37264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089E90-9544-A049-B0F7-A5ADA0806B12}"/>
              </a:ext>
            </a:extLst>
          </p:cNvPr>
          <p:cNvSpPr txBox="1"/>
          <p:nvPr/>
        </p:nvSpPr>
        <p:spPr>
          <a:xfrm>
            <a:off x="612127" y="4925844"/>
            <a:ext cx="16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56 AU</a:t>
            </a:r>
          </a:p>
        </p:txBody>
      </p:sp>
      <p:pic>
        <p:nvPicPr>
          <p:cNvPr id="9" name="Picture 8" descr="A picture containing tree&#10;&#10;Description automatically generated">
            <a:extLst>
              <a:ext uri="{FF2B5EF4-FFF2-40B4-BE49-F238E27FC236}">
                <a16:creationId xmlns:a16="http://schemas.microsoft.com/office/drawing/2014/main" id="{84911ADA-6E91-E243-BFAF-2597CC5E9A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9908" y="2339829"/>
            <a:ext cx="3952718" cy="3737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9FB217-68AD-3A45-95B4-28FE035F042B}"/>
              </a:ext>
            </a:extLst>
          </p:cNvPr>
          <p:cNvSpPr txBox="1"/>
          <p:nvPr/>
        </p:nvSpPr>
        <p:spPr>
          <a:xfrm>
            <a:off x="4098005" y="5366122"/>
            <a:ext cx="166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80 AU</a:t>
            </a:r>
          </a:p>
        </p:txBody>
      </p:sp>
    </p:spTree>
    <p:extLst>
      <p:ext uri="{BB962C8B-B14F-4D97-AF65-F5344CB8AC3E}">
        <p14:creationId xmlns:p14="http://schemas.microsoft.com/office/powerpoint/2010/main" val="339960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A48E91B-766E-134F-B334-6A52E9D0466F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5B3C5E-1849-6146-B06B-CFC657996A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Radii of Disks were estimated using their parallax angle and angular size on the sky with the equations:</a:t>
                </a:r>
              </a:p>
              <a:p>
                <a:pPr marL="457200" lvl="1" indent="0">
                  <a:buNone/>
                </a:pPr>
                <a:r>
                  <a:rPr lang="en-US" dirty="0"/>
                  <a:t>					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𝑃𝑎𝑟𝑎𝑙𝑙𝑎𝑥</m:t>
                            </m:r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b="0" dirty="0"/>
                  <a:t>					</a:t>
                </a:r>
              </a:p>
              <a:p>
                <a:pPr marL="457200" lvl="1" indent="0">
                  <a:buNone/>
                </a:pPr>
                <a:r>
                  <a:rPr lang="en-US" dirty="0"/>
                  <a:t>	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)		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5B3C5E-1849-6146-B06B-CFC657996A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E962EB-EFC5-8E40-9772-E014AF5EF0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3792259"/>
                  </p:ext>
                </p:extLst>
              </p:nvPr>
            </p:nvGraphicFramePr>
            <p:xfrm>
              <a:off x="1152236" y="4091989"/>
              <a:ext cx="9887528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40062">
                      <a:extLst>
                        <a:ext uri="{9D8B030D-6E8A-4147-A177-3AD203B41FA5}">
                          <a16:colId xmlns:a16="http://schemas.microsoft.com/office/drawing/2014/main" val="515473406"/>
                        </a:ext>
                      </a:extLst>
                    </a:gridCol>
                    <a:gridCol w="2303704">
                      <a:extLst>
                        <a:ext uri="{9D8B030D-6E8A-4147-A177-3AD203B41FA5}">
                          <a16:colId xmlns:a16="http://schemas.microsoft.com/office/drawing/2014/main" val="67210879"/>
                        </a:ext>
                      </a:extLst>
                    </a:gridCol>
                    <a:gridCol w="2471881">
                      <a:extLst>
                        <a:ext uri="{9D8B030D-6E8A-4147-A177-3AD203B41FA5}">
                          <a16:colId xmlns:a16="http://schemas.microsoft.com/office/drawing/2014/main" val="2322243316"/>
                        </a:ext>
                      </a:extLst>
                    </a:gridCol>
                    <a:gridCol w="2471881">
                      <a:extLst>
                        <a:ext uri="{9D8B030D-6E8A-4147-A177-3AD203B41FA5}">
                          <a16:colId xmlns:a16="http://schemas.microsoft.com/office/drawing/2014/main" val="3709919894"/>
                        </a:ext>
                      </a:extLst>
                    </a:gridCol>
                  </a:tblGrid>
                  <a:tr h="449585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HD 143675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HD 145560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HD 111161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8143181"/>
                      </a:ext>
                    </a:extLst>
                  </a:tr>
                  <a:tr h="410365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Distance D (Pc)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139.2 ± 1.1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120.43 ± .95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109.4 ± .46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90401"/>
                      </a:ext>
                    </a:extLst>
                  </a:tr>
                  <a:tr h="738657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Angular Size </a:t>
                          </a:r>
                        </a:p>
                        <a:p>
                          <a:r>
                            <a:rPr lang="en-US" sz="2400" b="0" dirty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2400" dirty="0"/>
                            <a:t> (arcseconds)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.405 ±.099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.667 ±.057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.624 ±.071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7346324"/>
                      </a:ext>
                    </a:extLst>
                  </a:tr>
                  <a:tr h="738657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Disk Radius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sz="2400" dirty="0"/>
                            <a:t> (AU)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56 ± 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80 ±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68 ± 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869254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E962EB-EFC5-8E40-9772-E014AF5EF0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3792259"/>
                  </p:ext>
                </p:extLst>
              </p:nvPr>
            </p:nvGraphicFramePr>
            <p:xfrm>
              <a:off x="1152236" y="4091989"/>
              <a:ext cx="9887528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40062">
                      <a:extLst>
                        <a:ext uri="{9D8B030D-6E8A-4147-A177-3AD203B41FA5}">
                          <a16:colId xmlns:a16="http://schemas.microsoft.com/office/drawing/2014/main" val="515473406"/>
                        </a:ext>
                      </a:extLst>
                    </a:gridCol>
                    <a:gridCol w="2303704">
                      <a:extLst>
                        <a:ext uri="{9D8B030D-6E8A-4147-A177-3AD203B41FA5}">
                          <a16:colId xmlns:a16="http://schemas.microsoft.com/office/drawing/2014/main" val="67210879"/>
                        </a:ext>
                      </a:extLst>
                    </a:gridCol>
                    <a:gridCol w="2471881">
                      <a:extLst>
                        <a:ext uri="{9D8B030D-6E8A-4147-A177-3AD203B41FA5}">
                          <a16:colId xmlns:a16="http://schemas.microsoft.com/office/drawing/2014/main" val="2322243316"/>
                        </a:ext>
                      </a:extLst>
                    </a:gridCol>
                    <a:gridCol w="2471881">
                      <a:extLst>
                        <a:ext uri="{9D8B030D-6E8A-4147-A177-3AD203B41FA5}">
                          <a16:colId xmlns:a16="http://schemas.microsoft.com/office/drawing/2014/main" val="370991989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HD 143675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HD 145560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HD 111161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814318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Distance D (Pc)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139.2 ± 1.1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120.43 ± .95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109.4 ± .46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9040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81" t="-116923" r="-275481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.405 ±.099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.667 ±.057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.624 ±.071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734632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81" t="-216923" r="-275481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56 ± 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80 ±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68 ± 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86925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Left Arrow 7">
            <a:extLst>
              <a:ext uri="{FF2B5EF4-FFF2-40B4-BE49-F238E27FC236}">
                <a16:creationId xmlns:a16="http://schemas.microsoft.com/office/drawing/2014/main" id="{67EFF5B9-5F52-3245-BAF8-12D1025BFCFC}"/>
              </a:ext>
            </a:extLst>
          </p:cNvPr>
          <p:cNvSpPr/>
          <p:nvPr/>
        </p:nvSpPr>
        <p:spPr>
          <a:xfrm>
            <a:off x="7377545" y="2856706"/>
            <a:ext cx="748146" cy="3532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EDDE4-1F37-1D4E-8694-7D300A326E34}"/>
              </a:ext>
            </a:extLst>
          </p:cNvPr>
          <p:cNvSpPr txBox="1"/>
          <p:nvPr/>
        </p:nvSpPr>
        <p:spPr>
          <a:xfrm>
            <a:off x="8222672" y="2840665"/>
            <a:ext cx="1517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Parallax From GAIA</a:t>
            </a: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CB50E91A-F6FD-9140-B446-95128C8B5016}"/>
              </a:ext>
            </a:extLst>
          </p:cNvPr>
          <p:cNvSpPr/>
          <p:nvPr/>
        </p:nvSpPr>
        <p:spPr>
          <a:xfrm>
            <a:off x="7252854" y="3570410"/>
            <a:ext cx="748146" cy="3532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0153C8-4AD1-2B40-B2A1-B7B8DF716751}"/>
              </a:ext>
            </a:extLst>
          </p:cNvPr>
          <p:cNvSpPr txBox="1"/>
          <p:nvPr/>
        </p:nvSpPr>
        <p:spPr>
          <a:xfrm>
            <a:off x="8222672" y="3420980"/>
            <a:ext cx="276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Angle Measured from GPI Images</a:t>
            </a:r>
          </a:p>
        </p:txBody>
      </p:sp>
    </p:spTree>
    <p:extLst>
      <p:ext uri="{BB962C8B-B14F-4D97-AF65-F5344CB8AC3E}">
        <p14:creationId xmlns:p14="http://schemas.microsoft.com/office/powerpoint/2010/main" val="8871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1708</TotalTime>
  <Words>584</Words>
  <Application>Microsoft Macintosh PowerPoint</Application>
  <PresentationFormat>Widescreen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Investigating Three Newly Resolved Debris Disks in Scorpius-Centaurus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Three Newly Resolved Debris Disks in Scorpius-Centaurus</dc:title>
  <dc:creator>Kadin Worthen (Student)</dc:creator>
  <cp:lastModifiedBy>useforlabs@gmail.com</cp:lastModifiedBy>
  <cp:revision>33</cp:revision>
  <dcterms:created xsi:type="dcterms:W3CDTF">2019-03-29T17:14:23Z</dcterms:created>
  <dcterms:modified xsi:type="dcterms:W3CDTF">2019-04-01T05:37:10Z</dcterms:modified>
</cp:coreProperties>
</file>